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90" r:id="rId3"/>
    <p:sldId id="257" r:id="rId4"/>
    <p:sldId id="289" r:id="rId5"/>
    <p:sldId id="261" r:id="rId6"/>
    <p:sldId id="258" r:id="rId7"/>
    <p:sldId id="285" r:id="rId8"/>
    <p:sldId id="259" r:id="rId9"/>
    <p:sldId id="286" r:id="rId10"/>
    <p:sldId id="287" r:id="rId11"/>
    <p:sldId id="263" r:id="rId12"/>
    <p:sldId id="288" r:id="rId13"/>
    <p:sldId id="278" r:id="rId14"/>
    <p:sldId id="266" r:id="rId15"/>
  </p:sldIdLst>
  <p:sldSz cx="9144000" cy="5143500" type="screen16x9"/>
  <p:notesSz cx="6858000" cy="9144000"/>
  <p:embeddedFontLst>
    <p:embeddedFont>
      <p:font typeface="Abel" panose="02000506030000020004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egrim" panose="02000603000000000000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AEDF14-DE89-4863-BBBA-D79840567C1B}">
  <a:tblStyle styleId="{6EAEDF14-DE89-4863-BBBA-D79840567C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322"/>
    <p:restoredTop sz="95102"/>
  </p:normalViewPr>
  <p:slideViewPr>
    <p:cSldViewPr snapToGrid="0" snapToObjects="1">
      <p:cViewPr>
        <p:scale>
          <a:sx n="151" d="100"/>
          <a:sy n="151" d="100"/>
        </p:scale>
        <p:origin x="32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sz="9600" b="1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6" name="Google Shape;686;p11"/>
          <p:cNvGrpSpPr/>
          <p:nvPr/>
        </p:nvGrpSpPr>
        <p:grpSpPr>
          <a:xfrm>
            <a:off x="581155" y="275916"/>
            <a:ext cx="1130761" cy="1130761"/>
            <a:chOff x="1911350" y="374650"/>
            <a:chExt cx="1739900" cy="1739900"/>
          </a:xfrm>
        </p:grpSpPr>
        <p:sp>
          <p:nvSpPr>
            <p:cNvPr id="687" name="Google Shape;687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4" name="Google Shape;694;p11"/>
          <p:cNvGrpSpPr/>
          <p:nvPr/>
        </p:nvGrpSpPr>
        <p:grpSpPr>
          <a:xfrm>
            <a:off x="6777442" y="3826987"/>
            <a:ext cx="1407373" cy="1409541"/>
            <a:chOff x="7512049" y="977900"/>
            <a:chExt cx="4121150" cy="4127500"/>
          </a:xfrm>
        </p:grpSpPr>
        <p:sp>
          <p:nvSpPr>
            <p:cNvPr id="695" name="Google Shape;695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6" name="Google Shape;696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7" name="Google Shape;697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11"/>
          <p:cNvGrpSpPr/>
          <p:nvPr/>
        </p:nvGrpSpPr>
        <p:grpSpPr>
          <a:xfrm rot="-1239922">
            <a:off x="1885099" y="871332"/>
            <a:ext cx="685328" cy="399278"/>
            <a:chOff x="4376200" y="2476500"/>
            <a:chExt cx="2190750" cy="1276350"/>
          </a:xfrm>
        </p:grpSpPr>
        <p:sp>
          <p:nvSpPr>
            <p:cNvPr id="724" name="Google Shape;724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1"/>
          <p:cNvGrpSpPr/>
          <p:nvPr/>
        </p:nvGrpSpPr>
        <p:grpSpPr>
          <a:xfrm>
            <a:off x="138858" y="3622742"/>
            <a:ext cx="1426711" cy="2433115"/>
            <a:chOff x="385907" y="2954040"/>
            <a:chExt cx="2496869" cy="4258164"/>
          </a:xfrm>
        </p:grpSpPr>
        <p:sp>
          <p:nvSpPr>
            <p:cNvPr id="727" name="Google Shape;727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7" name="Google Shape;747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emf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96670-3511-9045-95C7-430F9BE0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7090"/>
            <a:ext cx="9144000" cy="3524250"/>
          </a:xfrm>
          <a:prstGeom prst="rect">
            <a:avLst/>
          </a:prstGeom>
        </p:spPr>
      </p:pic>
      <p:sp>
        <p:nvSpPr>
          <p:cNvPr id="6" name="Google Shape;752;p12">
            <a:extLst>
              <a:ext uri="{FF2B5EF4-FFF2-40B4-BE49-F238E27FC236}">
                <a16:creationId xmlns:a16="http://schemas.microsoft.com/office/drawing/2014/main" id="{7099DF44-DE91-2345-9A29-7B6DC3D0908A}"/>
              </a:ext>
            </a:extLst>
          </p:cNvPr>
          <p:cNvSpPr txBox="1">
            <a:spLocks/>
          </p:cNvSpPr>
          <p:nvPr/>
        </p:nvSpPr>
        <p:spPr>
          <a:xfrm>
            <a:off x="1" y="-48984"/>
            <a:ext cx="9143999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en-US" sz="5400" dirty="0"/>
              <a:t>Most Loved Games</a:t>
            </a:r>
          </a:p>
        </p:txBody>
      </p:sp>
      <p:sp>
        <p:nvSpPr>
          <p:cNvPr id="8" name="Google Shape;752;p12">
            <a:extLst>
              <a:ext uri="{FF2B5EF4-FFF2-40B4-BE49-F238E27FC236}">
                <a16:creationId xmlns:a16="http://schemas.microsoft.com/office/drawing/2014/main" id="{2443EFF4-017D-4440-A416-7A8FC29E38E1}"/>
              </a:ext>
            </a:extLst>
          </p:cNvPr>
          <p:cNvSpPr txBox="1">
            <a:spLocks/>
          </p:cNvSpPr>
          <p:nvPr/>
        </p:nvSpPr>
        <p:spPr>
          <a:xfrm>
            <a:off x="2947306" y="4373334"/>
            <a:ext cx="3282044" cy="7375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grim"/>
              <a:buNone/>
              <a:defRPr sz="48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en-US" sz="3600" dirty="0"/>
              <a:t>By Kelvin</a:t>
            </a: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8D0C6F35-B8D8-2C4F-B05D-0652C77DDB50}"/>
              </a:ext>
            </a:extLst>
          </p:cNvPr>
          <p:cNvSpPr/>
          <p:nvPr/>
        </p:nvSpPr>
        <p:spPr>
          <a:xfrm>
            <a:off x="7715250" y="179611"/>
            <a:ext cx="636814" cy="572858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D0C398-CC95-0E44-85CF-F34E6F99F2EA}"/>
              </a:ext>
            </a:extLst>
          </p:cNvPr>
          <p:cNvSpPr/>
          <p:nvPr/>
        </p:nvSpPr>
        <p:spPr>
          <a:xfrm>
            <a:off x="1889489" y="195145"/>
            <a:ext cx="5572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200" b="1" dirty="0">
                <a:solidFill>
                  <a:srgbClr val="FFFFFF"/>
                </a:solidFill>
                <a:latin typeface="Megrim"/>
                <a:sym typeface="Megrim"/>
              </a:rPr>
              <a:t>Precision Recall Curve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5B228-F338-7D49-865A-9120F1D1BDAF}"/>
              </a:ext>
            </a:extLst>
          </p:cNvPr>
          <p:cNvSpPr/>
          <p:nvPr/>
        </p:nvSpPr>
        <p:spPr>
          <a:xfrm>
            <a:off x="6426989" y="2080027"/>
            <a:ext cx="242912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Top 2 algorithms:</a:t>
            </a:r>
          </a:p>
          <a:p>
            <a:pPr marL="76200" lvl="2">
              <a:spcBef>
                <a:spcPts val="600"/>
              </a:spcBef>
              <a:buClr>
                <a:srgbClr val="FFFFFF"/>
              </a:buClr>
              <a:buSzPts val="2400"/>
            </a:pPr>
            <a:r>
              <a:rPr lang="en-US" sz="2400" dirty="0" err="1">
                <a:solidFill>
                  <a:srgbClr val="FFFFFF"/>
                </a:solidFill>
                <a:latin typeface="Abel"/>
                <a:sym typeface="Abel"/>
              </a:rPr>
              <a:t>XGBoost</a:t>
            </a: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 and Light GBM</a:t>
            </a:r>
          </a:p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endParaRPr lang="en-US" sz="2400" dirty="0">
              <a:solidFill>
                <a:srgbClr val="FFFFFF"/>
              </a:solidFill>
              <a:latin typeface="Abel"/>
              <a:sym typeface="Abel"/>
            </a:endParaRPr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C24F391B-7349-2A47-BDB8-1D096AB3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25" y="1062542"/>
            <a:ext cx="5118659" cy="3598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0FCCB-CB4D-1045-8F51-8D1601A0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708" y="3817308"/>
            <a:ext cx="1320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4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460357-B218-0842-AAC0-F42AF43D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617" y="2571750"/>
            <a:ext cx="2470997" cy="22122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F8220E-4D1A-824A-87BA-24B757D2B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79" y="2931384"/>
            <a:ext cx="1803555" cy="9711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CEB90C-8024-8F4F-8157-C52261AE2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397" y="3048119"/>
            <a:ext cx="1868697" cy="723781"/>
          </a:xfrm>
          <a:prstGeom prst="rect">
            <a:avLst/>
          </a:prstGeom>
        </p:spPr>
      </p:pic>
      <p:pic>
        <p:nvPicPr>
          <p:cNvPr id="22" name="Picture 21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69999A15-62A6-2541-8083-AA0AE0B7F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2" y="571500"/>
            <a:ext cx="8075082" cy="2000250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BEF7C2C3-F654-6440-BAE6-C7B7F8882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0181" y="751113"/>
            <a:ext cx="408215" cy="408215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46D9A0B3-DE7E-A14E-97BB-0885F01E88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0180" y="1036863"/>
            <a:ext cx="408215" cy="4082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DD32D9-BA66-9D49-87B9-D0A27869D5F2}"/>
              </a:ext>
            </a:extLst>
          </p:cNvPr>
          <p:cNvSpPr/>
          <p:nvPr/>
        </p:nvSpPr>
        <p:spPr>
          <a:xfrm>
            <a:off x="1785766" y="195599"/>
            <a:ext cx="5572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200" b="1" dirty="0">
                <a:solidFill>
                  <a:srgbClr val="FFFFFF"/>
                </a:solidFill>
                <a:latin typeface="Megrim"/>
                <a:sym typeface="Megrim"/>
              </a:rPr>
              <a:t>Success/Fail Features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A357E-1FA0-4144-B281-FE8A9961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1" y="1"/>
            <a:ext cx="1463171" cy="8109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4AD2EA8-A932-494E-9435-EA1D9A98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0374"/>
            <a:ext cx="9160328" cy="372630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67F1395-BFF7-6E49-8C2F-371C87A4A2F4}"/>
              </a:ext>
            </a:extLst>
          </p:cNvPr>
          <p:cNvSpPr txBox="1"/>
          <p:nvPr/>
        </p:nvSpPr>
        <p:spPr>
          <a:xfrm>
            <a:off x="2337088" y="2042010"/>
            <a:ext cx="18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Price: 10-20$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55FBDB-AC42-F247-8551-1D4DE6D95BAF}"/>
              </a:ext>
            </a:extLst>
          </p:cNvPr>
          <p:cNvCxnSpPr>
            <a:cxnSpLocks/>
          </p:cNvCxnSpPr>
          <p:nvPr/>
        </p:nvCxnSpPr>
        <p:spPr>
          <a:xfrm>
            <a:off x="-16328" y="2555422"/>
            <a:ext cx="916849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7D7A25A-7108-0542-B88B-399637235842}"/>
              </a:ext>
            </a:extLst>
          </p:cNvPr>
          <p:cNvSpPr txBox="1"/>
          <p:nvPr/>
        </p:nvSpPr>
        <p:spPr>
          <a:xfrm>
            <a:off x="1644855" y="2817032"/>
            <a:ext cx="146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Price: 0-10$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0CD42B3-FB1D-A242-806E-76468B231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798" y="2896930"/>
            <a:ext cx="1118190" cy="790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2F4A6D5-5EDE-7B4F-AEA9-CCCCFE397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972" y="1005227"/>
            <a:ext cx="2235200" cy="901700"/>
          </a:xfrm>
          <a:prstGeom prst="rect">
            <a:avLst/>
          </a:prstGeom>
        </p:spPr>
      </p:pic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6E60E9-49F6-F142-81F5-323161498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478" y="4205109"/>
            <a:ext cx="2170793" cy="9500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C8D752E-D230-2F40-85C5-26DAA8FD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119" y="2666196"/>
            <a:ext cx="949638" cy="71406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68EB682-E9D7-2F46-BF42-5828C51E9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150" y="1025976"/>
            <a:ext cx="1192291" cy="11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4"/>
          <p:cNvSpPr txBox="1">
            <a:spLocks noGrp="1"/>
          </p:cNvSpPr>
          <p:nvPr>
            <p:ph type="ctrTitle" idx="4294967295"/>
          </p:nvPr>
        </p:nvSpPr>
        <p:spPr>
          <a:xfrm>
            <a:off x="1777825" y="266456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987" name="Google Shape;987;p34"/>
          <p:cNvSpPr txBox="1">
            <a:spLocks noGrp="1"/>
          </p:cNvSpPr>
          <p:nvPr>
            <p:ph type="subTitle" idx="4294967295"/>
          </p:nvPr>
        </p:nvSpPr>
        <p:spPr>
          <a:xfrm>
            <a:off x="1777825" y="3229349"/>
            <a:ext cx="5588400" cy="12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ANY QUESTIONS?</a:t>
            </a:r>
            <a:endParaRPr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grpSp>
        <p:nvGrpSpPr>
          <p:cNvPr id="988" name="Google Shape;988;p34"/>
          <p:cNvGrpSpPr/>
          <p:nvPr/>
        </p:nvGrpSpPr>
        <p:grpSpPr>
          <a:xfrm>
            <a:off x="3905321" y="916984"/>
            <a:ext cx="1333358" cy="1333477"/>
            <a:chOff x="570875" y="4322250"/>
            <a:chExt cx="443300" cy="44332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89" name="Google Shape;989;p3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21431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95;p18">
            <a:extLst>
              <a:ext uri="{FF2B5EF4-FFF2-40B4-BE49-F238E27FC236}">
                <a16:creationId xmlns:a16="http://schemas.microsoft.com/office/drawing/2014/main" id="{A049CB23-C16B-D047-90CD-7BD5C254FAF4}"/>
              </a:ext>
            </a:extLst>
          </p:cNvPr>
          <p:cNvSpPr/>
          <p:nvPr/>
        </p:nvSpPr>
        <p:spPr>
          <a:xfrm>
            <a:off x="7708419" y="2077732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796;p18">
            <a:extLst>
              <a:ext uri="{FF2B5EF4-FFF2-40B4-BE49-F238E27FC236}">
                <a16:creationId xmlns:a16="http://schemas.microsoft.com/office/drawing/2014/main" id="{F221EA30-9BC9-9F4B-9A88-0BE1C9218513}"/>
              </a:ext>
            </a:extLst>
          </p:cNvPr>
          <p:cNvGrpSpPr/>
          <p:nvPr/>
        </p:nvGrpSpPr>
        <p:grpSpPr>
          <a:xfrm>
            <a:off x="7357759" y="561830"/>
            <a:ext cx="1211100" cy="1211378"/>
            <a:chOff x="6654650" y="3665275"/>
            <a:chExt cx="409100" cy="409125"/>
          </a:xfrm>
        </p:grpSpPr>
        <p:sp>
          <p:nvSpPr>
            <p:cNvPr id="12" name="Google Shape;797;p18">
              <a:extLst>
                <a:ext uri="{FF2B5EF4-FFF2-40B4-BE49-F238E27FC236}">
                  <a16:creationId xmlns:a16="http://schemas.microsoft.com/office/drawing/2014/main" id="{51504780-10E3-A040-B97D-4E474A002B52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8;p18">
              <a:extLst>
                <a:ext uri="{FF2B5EF4-FFF2-40B4-BE49-F238E27FC236}">
                  <a16:creationId xmlns:a16="http://schemas.microsoft.com/office/drawing/2014/main" id="{17760D7C-0701-3246-816A-199F0B37F5D0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804;p18">
            <a:extLst>
              <a:ext uri="{FF2B5EF4-FFF2-40B4-BE49-F238E27FC236}">
                <a16:creationId xmlns:a16="http://schemas.microsoft.com/office/drawing/2014/main" id="{1815AC99-F8D7-2841-8A69-B7D5F9B7937B}"/>
              </a:ext>
            </a:extLst>
          </p:cNvPr>
          <p:cNvSpPr/>
          <p:nvPr/>
        </p:nvSpPr>
        <p:spPr>
          <a:xfrm rot="2466666">
            <a:off x="6280179" y="796754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05;p18">
            <a:extLst>
              <a:ext uri="{FF2B5EF4-FFF2-40B4-BE49-F238E27FC236}">
                <a16:creationId xmlns:a16="http://schemas.microsoft.com/office/drawing/2014/main" id="{9F9F5BE2-B7D3-9045-933E-346B2FDD9889}"/>
              </a:ext>
            </a:extLst>
          </p:cNvPr>
          <p:cNvSpPr/>
          <p:nvPr/>
        </p:nvSpPr>
        <p:spPr>
          <a:xfrm rot="-1609554">
            <a:off x="6854574" y="1032711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06;p18">
            <a:extLst>
              <a:ext uri="{FF2B5EF4-FFF2-40B4-BE49-F238E27FC236}">
                <a16:creationId xmlns:a16="http://schemas.microsoft.com/office/drawing/2014/main" id="{2A815C40-F4C2-7144-BF3B-E8A16E4819C0}"/>
              </a:ext>
            </a:extLst>
          </p:cNvPr>
          <p:cNvSpPr/>
          <p:nvPr/>
        </p:nvSpPr>
        <p:spPr>
          <a:xfrm rot="2926242">
            <a:off x="8568355" y="1246524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07;p18">
            <a:extLst>
              <a:ext uri="{FF2B5EF4-FFF2-40B4-BE49-F238E27FC236}">
                <a16:creationId xmlns:a16="http://schemas.microsoft.com/office/drawing/2014/main" id="{4206BE2E-3000-3A48-B9A2-4CCD17416AF5}"/>
              </a:ext>
            </a:extLst>
          </p:cNvPr>
          <p:cNvSpPr/>
          <p:nvPr/>
        </p:nvSpPr>
        <p:spPr>
          <a:xfrm rot="-1609469">
            <a:off x="7388591" y="421726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9D711-BA05-3349-BE09-D427A6775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48391"/>
            <a:ext cx="6400800" cy="16383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5ABC32-D321-F346-BAF9-A766FFBBD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116038"/>
            <a:ext cx="6400800" cy="163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921593-6A0E-6745-A4DD-21652E70A1A8}"/>
              </a:ext>
            </a:extLst>
          </p:cNvPr>
          <p:cNvSpPr/>
          <p:nvPr/>
        </p:nvSpPr>
        <p:spPr>
          <a:xfrm>
            <a:off x="744646" y="2602539"/>
            <a:ext cx="242912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85%</a:t>
            </a:r>
          </a:p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endParaRPr lang="en-US" sz="2400" dirty="0">
              <a:solidFill>
                <a:srgbClr val="FFFFFF"/>
              </a:solidFill>
              <a:latin typeface="Abel"/>
              <a:sym typeface="Abe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F14D5-C86D-B441-917F-C717CC4E9FE3}"/>
              </a:ext>
            </a:extLst>
          </p:cNvPr>
          <p:cNvSpPr/>
          <p:nvPr/>
        </p:nvSpPr>
        <p:spPr>
          <a:xfrm>
            <a:off x="744646" y="178802"/>
            <a:ext cx="2429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80%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178394-8328-FF4A-978F-77A90929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00" y="845406"/>
            <a:ext cx="6329800" cy="2639261"/>
          </a:xfrm>
          <a:prstGeom prst="rect">
            <a:avLst/>
          </a:prstGeom>
        </p:spPr>
      </p:pic>
      <p:pic>
        <p:nvPicPr>
          <p:cNvPr id="8" name="Picture 7" descr="A picture containing knife&#10;&#10;Description automatically generated">
            <a:extLst>
              <a:ext uri="{FF2B5EF4-FFF2-40B4-BE49-F238E27FC236}">
                <a16:creationId xmlns:a16="http://schemas.microsoft.com/office/drawing/2014/main" id="{5DD8B918-6A5E-2040-B597-693B65BF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9" y="4158482"/>
            <a:ext cx="4659942" cy="726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2A7A9D-AC24-1E47-8119-85FCEFAE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470" y="3645804"/>
            <a:ext cx="4750766" cy="327914"/>
          </a:xfrm>
          <a:prstGeom prst="rect">
            <a:avLst/>
          </a:prstGeom>
        </p:spPr>
      </p:pic>
      <p:sp>
        <p:nvSpPr>
          <p:cNvPr id="12" name="Google Shape;757;p13">
            <a:extLst>
              <a:ext uri="{FF2B5EF4-FFF2-40B4-BE49-F238E27FC236}">
                <a16:creationId xmlns:a16="http://schemas.microsoft.com/office/drawing/2014/main" id="{7F86E80E-BCEA-324D-8CFD-7B483BD41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0100" y="83174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Incentive</a:t>
            </a:r>
            <a:endParaRPr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617D4-86D6-544B-959A-0991D1667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43" y="4096245"/>
            <a:ext cx="2374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3"/>
          <p:cNvSpPr txBox="1">
            <a:spLocks noGrp="1"/>
          </p:cNvSpPr>
          <p:nvPr>
            <p:ph type="title"/>
          </p:nvPr>
        </p:nvSpPr>
        <p:spPr>
          <a:xfrm>
            <a:off x="1151165" y="1002130"/>
            <a:ext cx="417195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Goal</a:t>
            </a:r>
            <a:endParaRPr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36F4A3-158E-224F-94DB-7058106174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81413" y="2406454"/>
            <a:ext cx="6084728" cy="2052502"/>
          </a:xfrm>
        </p:spPr>
        <p:txBody>
          <a:bodyPr/>
          <a:lstStyle/>
          <a:p>
            <a:r>
              <a:rPr lang="en-US" sz="2400" dirty="0"/>
              <a:t>Invest in gaming</a:t>
            </a:r>
          </a:p>
          <a:p>
            <a:r>
              <a:rPr lang="en-US" sz="2400" dirty="0"/>
              <a:t>Incentive Game developers to create new games</a:t>
            </a:r>
          </a:p>
          <a:p>
            <a:r>
              <a:rPr lang="en-US" sz="2400" dirty="0"/>
              <a:t>Predict most liked games and find attributes that make a game succeed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B9C45-7127-1944-9AFF-FAB558828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44" y="717201"/>
            <a:ext cx="1422400" cy="1435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61D8C7-01A9-5E4D-93FC-D74674DF1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144" y="717201"/>
            <a:ext cx="14097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5F51-1A28-7045-9B7E-8521E796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500" y="465965"/>
            <a:ext cx="6513000" cy="620400"/>
          </a:xfrm>
        </p:spPr>
        <p:txBody>
          <a:bodyPr/>
          <a:lstStyle/>
          <a:p>
            <a:r>
              <a:rPr lang="en-US" sz="3600" dirty="0"/>
              <a:t>What will I Predict?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13829-B592-F94F-849C-52229867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537" y="1337899"/>
            <a:ext cx="4389791" cy="1719629"/>
          </a:xfrm>
        </p:spPr>
        <p:txBody>
          <a:bodyPr/>
          <a:lstStyle/>
          <a:p>
            <a:r>
              <a:rPr lang="en-US" sz="2000" dirty="0"/>
              <a:t>Engineered labels using Steam Community data (Positive, Negative, Weighted number of ratings)</a:t>
            </a:r>
          </a:p>
          <a:p>
            <a:r>
              <a:rPr lang="en-US" sz="2000" dirty="0"/>
              <a:t>Top 70% of distribution</a:t>
            </a:r>
          </a:p>
          <a:p>
            <a:r>
              <a:rPr lang="en-US" sz="2000" dirty="0"/>
              <a:t>Binary Classification (unbalanced)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39C6D0-164C-F242-8B60-6A6041C36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236025"/>
              </p:ext>
            </p:extLst>
          </p:nvPr>
        </p:nvGraphicFramePr>
        <p:xfrm>
          <a:off x="678393" y="3415197"/>
          <a:ext cx="4285493" cy="12623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tableStyleId>{6EAEDF14-DE89-4863-BBBA-D79840567C1B}</a:tableStyleId>
              </a:tblPr>
              <a:tblGrid>
                <a:gridCol w="3172576">
                  <a:extLst>
                    <a:ext uri="{9D8B030D-6E8A-4147-A177-3AD203B41FA5}">
                      <a16:colId xmlns:a16="http://schemas.microsoft.com/office/drawing/2014/main" val="1798617887"/>
                    </a:ext>
                  </a:extLst>
                </a:gridCol>
                <a:gridCol w="1112917">
                  <a:extLst>
                    <a:ext uri="{9D8B030D-6E8A-4147-A177-3AD203B41FA5}">
                      <a16:colId xmlns:a16="http://schemas.microsoft.com/office/drawing/2014/main" val="2284933257"/>
                    </a:ext>
                  </a:extLst>
                </a:gridCol>
              </a:tblGrid>
              <a:tr h="631169"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Abel"/>
                        <a:buChar char="⋆"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bel"/>
                          <a:sym typeface="Abel"/>
                        </a:rPr>
                        <a:t>Successful games:</a:t>
                      </a:r>
                    </a:p>
                  </a:txBody>
                  <a:tcPr>
                    <a:lnR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bel"/>
                          <a:cs typeface="Arial"/>
                          <a:sym typeface="Abel"/>
                        </a:rPr>
                        <a:t>  13.5 %</a:t>
                      </a:r>
                      <a:endParaRPr lang="en-US" sz="2000" dirty="0"/>
                    </a:p>
                  </a:txBody>
                  <a:tcPr>
                    <a:lnL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684256"/>
                  </a:ext>
                </a:extLst>
              </a:tr>
              <a:tr h="631169"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Abel"/>
                        <a:buChar char="⋆"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bel"/>
                          <a:cs typeface="Arial"/>
                          <a:sym typeface="Abel"/>
                        </a:rPr>
                        <a:t>Non-successful games:</a:t>
                      </a:r>
                    </a:p>
                  </a:txBody>
                  <a:tcPr>
                    <a:lnR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bel"/>
                          <a:cs typeface="Arial"/>
                          <a:sym typeface="Abel"/>
                        </a:rPr>
                        <a:t>  86.5 %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648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F2F929-89E4-F54C-B64B-38A26FD4C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38765"/>
              </p:ext>
            </p:extLst>
          </p:nvPr>
        </p:nvGraphicFramePr>
        <p:xfrm>
          <a:off x="678392" y="3415198"/>
          <a:ext cx="4285493" cy="1262337"/>
        </p:xfrm>
        <a:graphic>
          <a:graphicData uri="http://schemas.openxmlformats.org/drawingml/2006/table">
            <a:tbl>
              <a:tblPr/>
              <a:tblGrid>
                <a:gridCol w="4285493">
                  <a:extLst>
                    <a:ext uri="{9D8B030D-6E8A-4147-A177-3AD203B41FA5}">
                      <a16:colId xmlns:a16="http://schemas.microsoft.com/office/drawing/2014/main" val="293207736"/>
                    </a:ext>
                  </a:extLst>
                </a:gridCol>
              </a:tblGrid>
              <a:tr h="12623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L>
                    <a:lnR w="5715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R>
                    <a:lnT w="5715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T>
                    <a:lnB w="57150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80983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EA6A8AE-841D-854D-ADDB-5DF66BCC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10" y="719977"/>
            <a:ext cx="1286100" cy="128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A67C9-612F-A349-9ADF-C4677490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206" y="2638921"/>
            <a:ext cx="3070332" cy="2105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3C6C3A-A459-EC4D-A8D2-795BCEF4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864" y="1371192"/>
            <a:ext cx="1624346" cy="6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7"/>
          <p:cNvSpPr txBox="1">
            <a:spLocks noGrp="1"/>
          </p:cNvSpPr>
          <p:nvPr>
            <p:ph type="title"/>
          </p:nvPr>
        </p:nvSpPr>
        <p:spPr>
          <a:xfrm>
            <a:off x="1089322" y="524473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Dataset</a:t>
            </a:r>
            <a:endParaRPr sz="3600" dirty="0"/>
          </a:p>
        </p:txBody>
      </p:sp>
      <p:sp>
        <p:nvSpPr>
          <p:cNvPr id="787" name="Google Shape;787;p17"/>
          <p:cNvSpPr txBox="1">
            <a:spLocks noGrp="1"/>
          </p:cNvSpPr>
          <p:nvPr>
            <p:ph type="body" idx="1"/>
          </p:nvPr>
        </p:nvSpPr>
        <p:spPr>
          <a:xfrm>
            <a:off x="812884" y="1602804"/>
            <a:ext cx="7751451" cy="20846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dirty="0"/>
              <a:t>27 thousand games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dirty="0"/>
              <a:t>300 Game features(genres, price tags, requirements, etc.)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dirty="0"/>
              <a:t>Preprocessed and Engineered 450 Features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dirty="0"/>
              <a:t>Too many features. 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v"/>
            </a:pPr>
            <a:r>
              <a:rPr lang="en-US" dirty="0"/>
              <a:t>Computing time is slow, and metrics are slightly lower.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FA8289-919E-C246-9DD5-16953273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09" y="565417"/>
            <a:ext cx="863912" cy="1005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A40878-0AB6-A24C-A8D8-C55A93C7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721" y="561074"/>
            <a:ext cx="1251911" cy="1005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5D015E-F55E-1A48-8CA5-81B65C74C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01" y="648501"/>
            <a:ext cx="1750400" cy="710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EFDD27-33CD-BB4F-9A2A-FE18301BF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11" y="4028377"/>
            <a:ext cx="8056996" cy="933243"/>
          </a:xfrm>
          <a:prstGeom prst="rect">
            <a:avLst/>
          </a:prstGeom>
        </p:spPr>
      </p:pic>
      <p:sp>
        <p:nvSpPr>
          <p:cNvPr id="12" name="Multiply 11">
            <a:extLst>
              <a:ext uri="{FF2B5EF4-FFF2-40B4-BE49-F238E27FC236}">
                <a16:creationId xmlns:a16="http://schemas.microsoft.com/office/drawing/2014/main" id="{2AE6ABF8-49D4-7640-BD0C-86FEED266413}"/>
              </a:ext>
            </a:extLst>
          </p:cNvPr>
          <p:cNvSpPr/>
          <p:nvPr/>
        </p:nvSpPr>
        <p:spPr>
          <a:xfrm>
            <a:off x="-297461" y="3931587"/>
            <a:ext cx="10192575" cy="993853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67BD04E-7B3D-BB4B-8617-25EEBEC49B3E}"/>
              </a:ext>
            </a:extLst>
          </p:cNvPr>
          <p:cNvSpPr/>
          <p:nvPr/>
        </p:nvSpPr>
        <p:spPr>
          <a:xfrm>
            <a:off x="5127171" y="1327669"/>
            <a:ext cx="389508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Logistic Regression with  Lasso regularization</a:t>
            </a:r>
          </a:p>
          <a:p>
            <a:pPr marL="45720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Took out coefficients with absolute values at 0 or close to 0</a:t>
            </a:r>
          </a:p>
          <a:p>
            <a:pPr marL="45720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450 Features down to 350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563A68-DF4E-DF47-9C18-A6E08BF37C43}"/>
              </a:ext>
            </a:extLst>
          </p:cNvPr>
          <p:cNvSpPr/>
          <p:nvPr/>
        </p:nvSpPr>
        <p:spPr>
          <a:xfrm>
            <a:off x="2026271" y="372942"/>
            <a:ext cx="4649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b="1" dirty="0">
                <a:solidFill>
                  <a:srgbClr val="FFFFFF"/>
                </a:solidFill>
                <a:latin typeface="Megrim"/>
                <a:sym typeface="Megrim"/>
              </a:rPr>
              <a:t>Feature Selection (1)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802AA-6EA0-CA4A-853B-7F716354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61723" y="1104485"/>
            <a:ext cx="2757394" cy="4050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4FE4D4-974F-EE41-8953-6DDAEBBAA6CB}"/>
              </a:ext>
            </a:extLst>
          </p:cNvPr>
          <p:cNvSpPr txBox="1"/>
          <p:nvPr/>
        </p:nvSpPr>
        <p:spPr>
          <a:xfrm rot="16200000">
            <a:off x="-314804" y="2792834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Coefficient 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3F35E-C99F-3241-84CF-ECF1333B68EF}"/>
              </a:ext>
            </a:extLst>
          </p:cNvPr>
          <p:cNvSpPr txBox="1"/>
          <p:nvPr/>
        </p:nvSpPr>
        <p:spPr>
          <a:xfrm>
            <a:off x="2430129" y="4508676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951C53-EB2F-844B-BA03-676895B5FBFD}"/>
              </a:ext>
            </a:extLst>
          </p:cNvPr>
          <p:cNvSpPr txBox="1"/>
          <p:nvPr/>
        </p:nvSpPr>
        <p:spPr>
          <a:xfrm>
            <a:off x="1104384" y="1327669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Logistic Regression Coefficients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C8F6ED-3E9B-164A-9B1E-62305C09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236" y="4090114"/>
            <a:ext cx="2714986" cy="580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5CEDA-BD27-8245-870D-ABAAF355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33" y="1599653"/>
            <a:ext cx="5107331" cy="3040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C03BF-0544-9249-BA2C-AC8627E61631}"/>
              </a:ext>
            </a:extLst>
          </p:cNvPr>
          <p:cNvSpPr/>
          <p:nvPr/>
        </p:nvSpPr>
        <p:spPr>
          <a:xfrm>
            <a:off x="6420040" y="1852643"/>
            <a:ext cx="22229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XGB Feature importance</a:t>
            </a:r>
          </a:p>
          <a:p>
            <a:pPr marL="45720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350 Features reduced to 100</a:t>
            </a:r>
          </a:p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endParaRPr lang="en-US" sz="2400" dirty="0">
              <a:solidFill>
                <a:srgbClr val="FFFFFF"/>
              </a:solidFill>
              <a:latin typeface="Abel"/>
              <a:sym typeface="A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39462-3C07-B140-99A4-EBCE3DFBB096}"/>
              </a:ext>
            </a:extLst>
          </p:cNvPr>
          <p:cNvSpPr txBox="1"/>
          <p:nvPr/>
        </p:nvSpPr>
        <p:spPr>
          <a:xfrm>
            <a:off x="3015964" y="2626551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Lots of features still..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1425EC-B8B9-4E48-A3CA-ABE6100E0236}"/>
              </a:ext>
            </a:extLst>
          </p:cNvPr>
          <p:cNvSpPr/>
          <p:nvPr/>
        </p:nvSpPr>
        <p:spPr>
          <a:xfrm>
            <a:off x="2026271" y="372942"/>
            <a:ext cx="4772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b="1" dirty="0">
                <a:solidFill>
                  <a:srgbClr val="FFFFFF"/>
                </a:solidFill>
                <a:latin typeface="Megrim"/>
                <a:sym typeface="Megrim"/>
              </a:rPr>
              <a:t>Feature Selection (2)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72DF5-2454-1042-B16F-327909AC1964}"/>
              </a:ext>
            </a:extLst>
          </p:cNvPr>
          <p:cNvSpPr txBox="1"/>
          <p:nvPr/>
        </p:nvSpPr>
        <p:spPr>
          <a:xfrm rot="16200000">
            <a:off x="79565" y="289956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EA729-B2C6-B446-997A-9BB03927B336}"/>
              </a:ext>
            </a:extLst>
          </p:cNvPr>
          <p:cNvSpPr txBox="1"/>
          <p:nvPr/>
        </p:nvSpPr>
        <p:spPr>
          <a:xfrm>
            <a:off x="2516434" y="4625995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Coefficient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DF18B-C8BC-3B41-B64D-CF7B6C7E543E}"/>
              </a:ext>
            </a:extLst>
          </p:cNvPr>
          <p:cNvSpPr txBox="1"/>
          <p:nvPr/>
        </p:nvSpPr>
        <p:spPr>
          <a:xfrm>
            <a:off x="2009795" y="1177974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XGB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594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2A83C4-8906-C247-A8BE-8408B4F64926}"/>
              </a:ext>
            </a:extLst>
          </p:cNvPr>
          <p:cNvSpPr/>
          <p:nvPr/>
        </p:nvSpPr>
        <p:spPr>
          <a:xfrm>
            <a:off x="2895900" y="433622"/>
            <a:ext cx="3744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b="1" dirty="0">
                <a:solidFill>
                  <a:srgbClr val="FFFFFF"/>
                </a:solidFill>
                <a:latin typeface="Megrim"/>
                <a:sym typeface="Megrim"/>
              </a:rPr>
              <a:t>Model Selection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4A4BF-1482-FB45-8F6C-720B4B8E55A8}"/>
              </a:ext>
            </a:extLst>
          </p:cNvPr>
          <p:cNvSpPr/>
          <p:nvPr/>
        </p:nvSpPr>
        <p:spPr>
          <a:xfrm>
            <a:off x="340343" y="2682340"/>
            <a:ext cx="288882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Used Random </a:t>
            </a:r>
            <a:r>
              <a:rPr lang="en-US" sz="2400" dirty="0" err="1">
                <a:solidFill>
                  <a:srgbClr val="FFFFFF"/>
                </a:solidFill>
                <a:latin typeface="Abel"/>
                <a:sym typeface="Abel"/>
              </a:rPr>
              <a:t>OverSampler</a:t>
            </a: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, Smote, and </a:t>
            </a:r>
            <a:r>
              <a:rPr lang="en-US" sz="2400" dirty="0" err="1">
                <a:solidFill>
                  <a:srgbClr val="FFFFFF"/>
                </a:solidFill>
                <a:latin typeface="Abel"/>
                <a:sym typeface="Abel"/>
              </a:rPr>
              <a:t>Adasyn</a:t>
            </a:r>
            <a:endParaRPr lang="en-US" sz="2400" dirty="0">
              <a:solidFill>
                <a:srgbClr val="FFFFFF"/>
              </a:solidFill>
              <a:latin typeface="Abel"/>
              <a:sym typeface="Abel"/>
            </a:endParaRPr>
          </a:p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Grid Search</a:t>
            </a:r>
          </a:p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endParaRPr lang="en-US" sz="2400" dirty="0">
              <a:solidFill>
                <a:srgbClr val="FFFFFF"/>
              </a:solidFill>
              <a:latin typeface="Abel"/>
              <a:sym typeface="Abel"/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417728B-5ACF-8340-912D-C61B42025EFC}"/>
              </a:ext>
            </a:extLst>
          </p:cNvPr>
          <p:cNvSpPr/>
          <p:nvPr/>
        </p:nvSpPr>
        <p:spPr>
          <a:xfrm>
            <a:off x="7265642" y="1906733"/>
            <a:ext cx="1644646" cy="775607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Test Set 20%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476B2E3-80AD-C745-9FAA-AA8EC8FF12AB}"/>
              </a:ext>
            </a:extLst>
          </p:cNvPr>
          <p:cNvSpPr/>
          <p:nvPr/>
        </p:nvSpPr>
        <p:spPr>
          <a:xfrm>
            <a:off x="3606535" y="1908085"/>
            <a:ext cx="3146103" cy="775607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Train Set 80%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784A2207-CF1B-9F45-B39C-12D96759D554}"/>
              </a:ext>
            </a:extLst>
          </p:cNvPr>
          <p:cNvSpPr/>
          <p:nvPr/>
        </p:nvSpPr>
        <p:spPr>
          <a:xfrm>
            <a:off x="3448390" y="3795668"/>
            <a:ext cx="1825737" cy="775607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Train Set 80%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4D28B48D-F77F-6A48-8D53-D245D770F25C}"/>
              </a:ext>
            </a:extLst>
          </p:cNvPr>
          <p:cNvSpPr/>
          <p:nvPr/>
        </p:nvSpPr>
        <p:spPr>
          <a:xfrm>
            <a:off x="5510893" y="3779341"/>
            <a:ext cx="1604741" cy="775607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validation Set 20%</a:t>
            </a:r>
          </a:p>
        </p:txBody>
      </p:sp>
      <p:sp>
        <p:nvSpPr>
          <p:cNvPr id="23" name="Left-Up Arrow 22">
            <a:extLst>
              <a:ext uri="{FF2B5EF4-FFF2-40B4-BE49-F238E27FC236}">
                <a16:creationId xmlns:a16="http://schemas.microsoft.com/office/drawing/2014/main" id="{909BFBA9-0691-B148-8444-E7533152CB66}"/>
              </a:ext>
            </a:extLst>
          </p:cNvPr>
          <p:cNvSpPr/>
          <p:nvPr/>
        </p:nvSpPr>
        <p:spPr>
          <a:xfrm rot="13515657">
            <a:off x="5040083" y="2983153"/>
            <a:ext cx="1018170" cy="990196"/>
          </a:xfrm>
          <a:prstGeom prst="leftUpArrow">
            <a:avLst>
              <a:gd name="adj1" fmla="val 11975"/>
              <a:gd name="adj2" fmla="val 16160"/>
              <a:gd name="adj3" fmla="val 22916"/>
            </a:avLst>
          </a:prstGeom>
          <a:solidFill>
            <a:schemeClr val="accent3">
              <a:lumMod val="50000"/>
              <a:lumOff val="50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B250A-C24D-4A4D-9CE5-DCADADCB6E29}"/>
              </a:ext>
            </a:extLst>
          </p:cNvPr>
          <p:cNvSpPr/>
          <p:nvPr/>
        </p:nvSpPr>
        <p:spPr>
          <a:xfrm>
            <a:off x="3510894" y="2874953"/>
            <a:ext cx="1487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 algn="ctr">
              <a:spcBef>
                <a:spcPts val="600"/>
              </a:spcBef>
              <a:buClr>
                <a:srgbClr val="FFFF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latin typeface="Abel"/>
                <a:sym typeface="Abel"/>
              </a:rPr>
              <a:t>Stratified K-fold CV K=5</a:t>
            </a:r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1EFF5EFF-5D90-2646-8D16-87818465BDF5}"/>
              </a:ext>
            </a:extLst>
          </p:cNvPr>
          <p:cNvSpPr/>
          <p:nvPr/>
        </p:nvSpPr>
        <p:spPr>
          <a:xfrm>
            <a:off x="6230621" y="3111714"/>
            <a:ext cx="473529" cy="4000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1F74B6-9A7D-0744-BFC2-14C7772EE54D}"/>
              </a:ext>
            </a:extLst>
          </p:cNvPr>
          <p:cNvSpPr/>
          <p:nvPr/>
        </p:nvSpPr>
        <p:spPr>
          <a:xfrm>
            <a:off x="6704150" y="3111714"/>
            <a:ext cx="316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bel"/>
                <a:sym typeface="Abel"/>
              </a:rPr>
              <a:t>5</a:t>
            </a:r>
            <a:endParaRPr lang="en-US" sz="2000" b="1" dirty="0"/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AE37E89D-79C1-3E47-863F-3CA8C66B1903}"/>
              </a:ext>
            </a:extLst>
          </p:cNvPr>
          <p:cNvSpPr/>
          <p:nvPr/>
        </p:nvSpPr>
        <p:spPr>
          <a:xfrm rot="5400000" flipH="1">
            <a:off x="7291586" y="3137589"/>
            <a:ext cx="991572" cy="644278"/>
          </a:xfrm>
          <a:prstGeom prst="bentArrow">
            <a:avLst>
              <a:gd name="adj1" fmla="val 21000"/>
              <a:gd name="adj2" fmla="val 28346"/>
              <a:gd name="adj3" fmla="val 39714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540A37-EE39-AA46-BD29-6294062CE716}"/>
              </a:ext>
            </a:extLst>
          </p:cNvPr>
          <p:cNvSpPr/>
          <p:nvPr/>
        </p:nvSpPr>
        <p:spPr>
          <a:xfrm>
            <a:off x="7870360" y="3167340"/>
            <a:ext cx="1039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 algn="ctr">
              <a:spcBef>
                <a:spcPts val="600"/>
              </a:spcBef>
              <a:buClr>
                <a:srgbClr val="FFFF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latin typeface="Abel"/>
                <a:sym typeface="Abel"/>
              </a:rPr>
              <a:t>Predict best model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8B78BE3-338D-A346-A706-B2BE5166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32" y="1417826"/>
            <a:ext cx="1752586" cy="8515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911B14C-E684-134D-8325-C9C54F1D77D1}"/>
              </a:ext>
            </a:extLst>
          </p:cNvPr>
          <p:cNvSpPr/>
          <p:nvPr/>
        </p:nvSpPr>
        <p:spPr>
          <a:xfrm>
            <a:off x="4026526" y="1263186"/>
            <a:ext cx="2306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>
              <a:spcBef>
                <a:spcPts val="600"/>
              </a:spcBef>
              <a:buClr>
                <a:srgbClr val="FFFF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Cross - Validation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3" grpId="0" animBg="1"/>
      <p:bldP spid="31" grpId="0"/>
      <p:bldP spid="28" grpId="0" animBg="1"/>
      <p:bldP spid="30" grpId="0"/>
      <p:bldP spid="32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EAC90E-C363-7C45-9557-B8921CDC56F9}"/>
              </a:ext>
            </a:extLst>
          </p:cNvPr>
          <p:cNvSpPr/>
          <p:nvPr/>
        </p:nvSpPr>
        <p:spPr>
          <a:xfrm>
            <a:off x="1889489" y="195145"/>
            <a:ext cx="5572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200" b="1" dirty="0">
                <a:solidFill>
                  <a:srgbClr val="FFFFFF"/>
                </a:solidFill>
                <a:latin typeface="Megrim"/>
                <a:sym typeface="Megrim"/>
              </a:rPr>
              <a:t> ROC Curve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9227D1-49A4-F44A-B64B-A9DC8B04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153" y="4172908"/>
            <a:ext cx="1936794" cy="447317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EF9F2E78-437F-E14C-AD02-B43A920F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24" y="1062542"/>
            <a:ext cx="5118659" cy="35981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6CD12C-31C9-BE48-8581-A9208AA61CC7}"/>
              </a:ext>
            </a:extLst>
          </p:cNvPr>
          <p:cNvSpPr/>
          <p:nvPr/>
        </p:nvSpPr>
        <p:spPr>
          <a:xfrm>
            <a:off x="6426989" y="2080027"/>
            <a:ext cx="242912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Top 2 algorithms:</a:t>
            </a:r>
          </a:p>
          <a:p>
            <a:pPr marL="76200" lvl="2">
              <a:spcBef>
                <a:spcPts val="600"/>
              </a:spcBef>
              <a:buClr>
                <a:srgbClr val="FFFFFF"/>
              </a:buClr>
              <a:buSzPts val="2400"/>
            </a:pPr>
            <a:r>
              <a:rPr lang="en-US" sz="2400" dirty="0" err="1">
                <a:solidFill>
                  <a:srgbClr val="FFFFFF"/>
                </a:solidFill>
                <a:latin typeface="Abel"/>
                <a:sym typeface="Abel"/>
              </a:rPr>
              <a:t>XGBoost</a:t>
            </a:r>
            <a:r>
              <a:rPr lang="en-US" sz="2400" dirty="0">
                <a:solidFill>
                  <a:srgbClr val="FFFFFF"/>
                </a:solidFill>
                <a:latin typeface="Abel"/>
                <a:sym typeface="Abel"/>
              </a:rPr>
              <a:t> and Light GBM</a:t>
            </a:r>
          </a:p>
          <a:p>
            <a:pPr marL="457200" lvl="0" indent="-381000">
              <a:spcBef>
                <a:spcPts val="600"/>
              </a:spcBef>
              <a:buClr>
                <a:srgbClr val="FFFFFF"/>
              </a:buClr>
              <a:buSzPts val="2400"/>
              <a:buFont typeface="Abel"/>
              <a:buChar char="⋆"/>
            </a:pPr>
            <a:endParaRPr lang="en-US" sz="2400" dirty="0">
              <a:solidFill>
                <a:srgbClr val="FFFFFF"/>
              </a:solidFill>
              <a:latin typeface="Abel"/>
              <a:sym typeface="Abel"/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F26AB572-C5D0-FE42-86DD-28416EC53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631" y="3015789"/>
            <a:ext cx="463851" cy="116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4725"/>
      </p:ext>
    </p:extLst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4532</TotalTime>
  <Words>251</Words>
  <Application>Microsoft Macintosh PowerPoint</Application>
  <PresentationFormat>On-screen Show (16:9)</PresentationFormat>
  <Paragraphs>60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Wingdings</vt:lpstr>
      <vt:lpstr>Abel</vt:lpstr>
      <vt:lpstr>Megrim</vt:lpstr>
      <vt:lpstr>Calibri</vt:lpstr>
      <vt:lpstr>Iris template</vt:lpstr>
      <vt:lpstr>PowerPoint Presentation</vt:lpstr>
      <vt:lpstr>Incentive</vt:lpstr>
      <vt:lpstr>Goal</vt:lpstr>
      <vt:lpstr>What will I Predict?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Office User</cp:lastModifiedBy>
  <cp:revision>64</cp:revision>
  <dcterms:modified xsi:type="dcterms:W3CDTF">2019-11-12T17:02:08Z</dcterms:modified>
</cp:coreProperties>
</file>